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9" r:id="rId1"/>
  </p:sldMasterIdLst>
  <p:notesMasterIdLst>
    <p:notesMasterId r:id="rId7"/>
  </p:notesMasterIdLst>
  <p:handoutMasterIdLst>
    <p:handoutMasterId r:id="rId8"/>
  </p:handoutMasterIdLst>
  <p:sldIdLst>
    <p:sldId id="283" r:id="rId2"/>
    <p:sldId id="473" r:id="rId3"/>
    <p:sldId id="475" r:id="rId4"/>
    <p:sldId id="476" r:id="rId5"/>
    <p:sldId id="477" r:id="rId6"/>
  </p:sldIdLst>
  <p:sldSz cx="9144000" cy="6858000" type="screen4x3"/>
  <p:notesSz cx="6731000" cy="9863138"/>
  <p:defaultTextStyle>
    <a:defPPr>
      <a:defRPr lang="en-US"/>
    </a:defPPr>
    <a:lvl1pPr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2000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00"/>
    <a:srgbClr val="FFFF66"/>
    <a:srgbClr val="CC3300"/>
    <a:srgbClr val="FF0000"/>
    <a:srgbClr val="FF3300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00" d="100"/>
          <a:sy n="200" d="100"/>
        </p:scale>
        <p:origin x="-192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6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10" d="100"/>
        <a:sy n="210" d="100"/>
      </p:scale>
      <p:origin x="0" y="0"/>
    </p:cViewPr>
  </p:sorterViewPr>
  <p:notesViewPr>
    <p:cSldViewPr>
      <p:cViewPr>
        <p:scale>
          <a:sx n="100" d="100"/>
          <a:sy n="100" d="100"/>
        </p:scale>
        <p:origin x="-5376" y="-704"/>
      </p:cViewPr>
      <p:guideLst>
        <p:guide orient="horz" pos="3107"/>
        <p:guide pos="212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7825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11588" y="0"/>
            <a:ext cx="2917825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67838"/>
            <a:ext cx="29178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277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11588" y="9367838"/>
            <a:ext cx="29178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90DB3ED5-86DB-FC4D-9BF8-969211E843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290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7825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1588" y="0"/>
            <a:ext cx="2917825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94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1700" y="739775"/>
            <a:ext cx="4929188" cy="36972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100" y="4684713"/>
            <a:ext cx="5384800" cy="443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smtClean="0"/>
              <a:t>Click to edit Master text styles</a:t>
            </a:r>
          </a:p>
          <a:p>
            <a:pPr lvl="1"/>
            <a:r>
              <a:rPr lang="de-DE" noProof="0" smtClean="0"/>
              <a:t>Second level</a:t>
            </a:r>
          </a:p>
          <a:p>
            <a:pPr lvl="2"/>
            <a:r>
              <a:rPr lang="de-DE" noProof="0" smtClean="0"/>
              <a:t>Third level</a:t>
            </a:r>
          </a:p>
          <a:p>
            <a:pPr lvl="3"/>
            <a:r>
              <a:rPr lang="de-DE" noProof="0" smtClean="0"/>
              <a:t>Fourth level</a:t>
            </a:r>
          </a:p>
          <a:p>
            <a:pPr lvl="4"/>
            <a:r>
              <a:rPr lang="de-DE" noProof="0" smtClean="0"/>
              <a:t>Fifth level</a:t>
            </a:r>
            <a:endParaRPr lang="de-DE" noProof="0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67838"/>
            <a:ext cx="29178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1588" y="9367838"/>
            <a:ext cx="2917825" cy="493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E0DF46B0-C27A-AB49-9D48-4BB772816DF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99579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4E5813E-6F00-384D-AE1F-11866DDECD12}" type="slidenum">
              <a:rPr lang="en-US" sz="1200">
                <a:latin typeface="Times New Roman" charset="0"/>
              </a:rPr>
              <a:pPr/>
              <a:t>1</a:t>
            </a:fld>
            <a:endParaRPr lang="en-US" sz="1200">
              <a:latin typeface="Times New Roman" charset="0"/>
            </a:endParaRPr>
          </a:p>
        </p:txBody>
      </p:sp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de-DE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>
                <a:ea typeface="ＭＳ Ｐゴシック" charset="0"/>
                <a:cs typeface="ＭＳ Ｐゴシック" charset="0"/>
              </a:rPr>
              <a:t>Seit 1 Monat in Hamburg.</a:t>
            </a:r>
          </a:p>
          <a:p>
            <a:r>
              <a:rPr lang="de-DE">
                <a:ea typeface="ＭＳ Ｐゴシック" charset="0"/>
                <a:cs typeface="ＭＳ Ｐゴシック" charset="0"/>
              </a:rPr>
              <a:t>Möchte gerne Bilder, um Namen lernen zu können</a:t>
            </a: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53A6D73-DB4C-374F-A2F3-612DFB0A8E74}" type="slidenum">
              <a:rPr lang="en-US" sz="1200">
                <a:latin typeface="Times New Roman" charset="0"/>
              </a:rPr>
              <a:pPr/>
              <a:t>2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2D582B-D8BB-A747-8D71-1C92DD3C30D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408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8C331B-7723-0346-8CDD-300FB8B8DE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969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0"/>
            <a:ext cx="2057400" cy="6126163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0"/>
            <a:ext cx="6019800" cy="6126163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E10CCB-BF3E-E34E-8AFD-82934DF69C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29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Title,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47545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447800"/>
            <a:ext cx="4038600" cy="4678363"/>
          </a:xfrm>
        </p:spPr>
        <p:txBody>
          <a:bodyPr/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D95450-46E6-A242-80BF-E403B76F55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945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 preserve="1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2C06BA-0E7B-3C44-A7A1-325A9FDAB1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73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0"/>
            <a:ext cx="8229600" cy="61261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3FA4D5-32AD-C240-B5A7-CBA4C9A2089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635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F615D7-221F-A64C-9B50-FA00FD1862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792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452149-E777-9E44-96BD-B76F71189A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28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521BEF-0053-A94E-B142-740FCE83DB6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38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A7EC0D-2A3F-5047-AD11-AEC9C466B3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86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90600"/>
            <a:ext cx="4038600" cy="5135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90600"/>
            <a:ext cx="4038600" cy="5135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4D8371-26E1-004A-9AE0-94A369DE43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84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56356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90600"/>
            <a:ext cx="4040188" cy="650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4040188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9906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28800"/>
            <a:ext cx="4041775" cy="42973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9DA082-3651-D543-B1F1-7DE99A6FC1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485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D5112B-B5B8-6E46-B445-29FF6B8BF4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19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8AC14C-4C07-314E-BB28-5CB144071D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20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E6F46A-BD04-3545-8F28-FBFE3DF3051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132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Stefan Buehler</a:t>
            </a: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085E39-8699-8046-8EFE-21BF18EEF4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453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8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8600" y="-76200"/>
            <a:ext cx="82296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762000"/>
            <a:ext cx="8229600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Click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edit</a:t>
            </a:r>
            <a:r>
              <a:rPr lang="de-DE" dirty="0"/>
              <a:t> Master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styles</a:t>
            </a:r>
            <a:endParaRPr lang="de-DE" dirty="0"/>
          </a:p>
          <a:p>
            <a:pPr lvl="1"/>
            <a:r>
              <a:rPr lang="de-DE" dirty="0"/>
              <a:t>Second </a:t>
            </a:r>
            <a:r>
              <a:rPr lang="de-DE" dirty="0" err="1"/>
              <a:t>level</a:t>
            </a:r>
            <a:endParaRPr lang="de-DE" dirty="0"/>
          </a:p>
          <a:p>
            <a:pPr lvl="2"/>
            <a:r>
              <a:rPr lang="de-DE" dirty="0"/>
              <a:t>Third </a:t>
            </a:r>
            <a:r>
              <a:rPr lang="de-DE" dirty="0" err="1"/>
              <a:t>level</a:t>
            </a:r>
            <a:endParaRPr lang="de-DE" dirty="0"/>
          </a:p>
          <a:p>
            <a:pPr lvl="3"/>
            <a:r>
              <a:rPr lang="de-DE" dirty="0" err="1"/>
              <a:t>Fourth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  <a:p>
            <a:pPr lvl="4"/>
            <a:r>
              <a:rPr lang="de-DE" dirty="0" err="1"/>
              <a:t>Fifth</a:t>
            </a:r>
            <a:r>
              <a:rPr lang="de-DE" dirty="0"/>
              <a:t> </a:t>
            </a:r>
            <a:r>
              <a:rPr lang="de-DE" dirty="0" err="1"/>
              <a:t>level</a:t>
            </a:r>
            <a:endParaRPr lang="de-DE" dirty="0"/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8600" y="6477000"/>
            <a:ext cx="60198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400"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de-DE"/>
              <a:t>Stefan Buehler</a:t>
            </a:r>
          </a:p>
        </p:txBody>
      </p:sp>
      <p:sp>
        <p:nvSpPr>
          <p:cNvPr id="102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400">
                <a:ea typeface="+mn-ea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477000"/>
            <a:ext cx="2133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400"/>
            </a:lvl1pPr>
          </a:lstStyle>
          <a:p>
            <a:pPr>
              <a:defRPr/>
            </a:pPr>
            <a:fld id="{666C09FF-73F3-9849-A857-87500EFCCED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</p:sldLayoutIdLst>
  <p:hf hdr="0" ft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accent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accent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20000"/>
        </a:spcAft>
        <a:buBlip>
          <a:blip r:embed="rId18"/>
        </a:buBlip>
        <a:defRPr sz="26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Blip>
          <a:blip r:embed="rId18"/>
        </a:buBlip>
        <a:defRPr sz="2400">
          <a:solidFill>
            <a:schemeClr val="tx1"/>
          </a:solidFill>
          <a:latin typeface="+mn-lt"/>
          <a:ea typeface="ＭＳ Ｐゴシック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ＭＳ Ｐゴシック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5"/>
          <p:cNvSpPr>
            <a:spLocks noGrp="1" noChangeArrowheads="1"/>
          </p:cNvSpPr>
          <p:nvPr>
            <p:ph type="ctrTitle"/>
          </p:nvPr>
        </p:nvSpPr>
        <p:spPr>
          <a:xfrm>
            <a:off x="152400" y="-533400"/>
            <a:ext cx="7924800" cy="2155825"/>
          </a:xfrm>
        </p:spPr>
        <p:txBody>
          <a:bodyPr/>
          <a:lstStyle/>
          <a:p>
            <a:pPr algn="l" eaLnBrk="1" hangingPunct="1"/>
            <a:r>
              <a:rPr lang="de-DE" dirty="0" err="1" smtClean="0">
                <a:latin typeface="Arial" charset="0"/>
                <a:ea typeface="ＭＳ Ｐゴシック" charset="0"/>
                <a:cs typeface="ＭＳ Ｐゴシック" charset="0"/>
              </a:rPr>
              <a:t>Introduction</a:t>
            </a:r>
            <a:endParaRPr lang="de-DE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Rectangle 6"/>
          <p:cNvSpPr>
            <a:spLocks noGrp="1" noChangeArrowheads="1"/>
          </p:cNvSpPr>
          <p:nvPr/>
        </p:nvSpPr>
        <p:spPr bwMode="auto">
          <a:xfrm>
            <a:off x="5257800" y="4876800"/>
            <a:ext cx="3733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>
              <a:lnSpc>
                <a:spcPct val="90000"/>
              </a:lnSpc>
              <a:spcAft>
                <a:spcPct val="20000"/>
              </a:spcAft>
            </a:pPr>
            <a:endParaRPr lang="de-DE" sz="1600" dirty="0"/>
          </a:p>
          <a:p>
            <a:pPr>
              <a:lnSpc>
                <a:spcPct val="90000"/>
              </a:lnSpc>
              <a:spcAft>
                <a:spcPct val="20000"/>
              </a:spcAft>
            </a:pPr>
            <a:r>
              <a:rPr lang="de-DE" sz="1600" dirty="0"/>
              <a:t>Stefan Bühler</a:t>
            </a:r>
          </a:p>
          <a:p>
            <a:pPr>
              <a:lnSpc>
                <a:spcPct val="90000"/>
              </a:lnSpc>
              <a:spcAft>
                <a:spcPct val="20000"/>
              </a:spcAft>
            </a:pPr>
            <a:r>
              <a:rPr lang="de-DE" sz="1600" dirty="0"/>
              <a:t>Meteorologisches Institut</a:t>
            </a:r>
          </a:p>
          <a:p>
            <a:pPr>
              <a:lnSpc>
                <a:spcPct val="90000"/>
              </a:lnSpc>
              <a:spcAft>
                <a:spcPct val="20000"/>
              </a:spcAft>
            </a:pPr>
            <a:r>
              <a:rPr lang="de-DE" sz="1600" dirty="0"/>
              <a:t>Universität Hamburg</a:t>
            </a:r>
          </a:p>
        </p:txBody>
      </p:sp>
      <p:sp>
        <p:nvSpPr>
          <p:cNvPr id="20484" name="Rectangle 7"/>
          <p:cNvSpPr>
            <a:spLocks noChangeArrowheads="1"/>
          </p:cNvSpPr>
          <p:nvPr/>
        </p:nvSpPr>
        <p:spPr bwMode="auto">
          <a:xfrm>
            <a:off x="5181600" y="4038600"/>
            <a:ext cx="41148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spcAft>
                <a:spcPct val="20000"/>
              </a:spcAft>
            </a:pPr>
            <a:r>
              <a:rPr lang="de-DE" sz="2200" dirty="0" err="1" smtClean="0"/>
              <a:t>Advanced</a:t>
            </a:r>
            <a:r>
              <a:rPr lang="de-DE" sz="2200" dirty="0" smtClean="0"/>
              <a:t> Radiation </a:t>
            </a:r>
            <a:r>
              <a:rPr lang="de-DE" sz="2200" dirty="0" err="1" smtClean="0"/>
              <a:t>and</a:t>
            </a:r>
            <a:r>
              <a:rPr lang="de-DE" sz="2200" dirty="0" smtClean="0"/>
              <a:t> Remote </a:t>
            </a:r>
            <a:r>
              <a:rPr lang="de-DE" sz="2200" dirty="0" err="1" smtClean="0"/>
              <a:t>Sensing</a:t>
            </a:r>
            <a:endParaRPr lang="de-DE" sz="2200" dirty="0"/>
          </a:p>
          <a:p>
            <a:pPr>
              <a:lnSpc>
                <a:spcPct val="80000"/>
              </a:lnSpc>
              <a:spcAft>
                <a:spcPct val="20000"/>
              </a:spcAft>
            </a:pPr>
            <a:r>
              <a:rPr lang="de-DE" sz="2200" dirty="0" smtClean="0"/>
              <a:t>Winter Term 2016</a:t>
            </a:r>
            <a:endParaRPr lang="de-DE" sz="2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752600"/>
            <a:ext cx="8064500" cy="1485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>
                <a:latin typeface="Arial" charset="0"/>
                <a:ea typeface="ＭＳ Ｐゴシック" charset="0"/>
                <a:cs typeface="ＭＳ Ｐゴシック" charset="0"/>
              </a:rPr>
              <a:t>Contact</a:t>
            </a:r>
            <a:r>
              <a:rPr lang="de-DE" dirty="0">
                <a:latin typeface="Arial" charset="0"/>
                <a:ea typeface="ＭＳ Ｐゴシック" charset="0"/>
                <a:cs typeface="ＭＳ Ｐゴシック" charset="0"/>
              </a:rPr>
              <a:t>	</a:t>
            </a: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de-DE">
                <a:latin typeface="Arial" charset="0"/>
                <a:ea typeface="ＭＳ Ｐゴシック" charset="0"/>
                <a:cs typeface="ＭＳ Ｐゴシック" charset="0"/>
              </a:rPr>
              <a:t>Stefan Bühler</a:t>
            </a:r>
          </a:p>
          <a:p>
            <a:pPr marL="0" indent="0">
              <a:buFontTx/>
              <a:buNone/>
            </a:pPr>
            <a:r>
              <a:rPr lang="de-DE">
                <a:latin typeface="Arial" charset="0"/>
                <a:ea typeface="ＭＳ Ｐゴシック" charset="0"/>
                <a:cs typeface="ＭＳ Ｐゴシック" charset="0"/>
              </a:rPr>
              <a:t>Raum 1534 (Geomatikum)</a:t>
            </a:r>
          </a:p>
          <a:p>
            <a:pPr marL="0" indent="0">
              <a:buFontTx/>
              <a:buNone/>
            </a:pPr>
            <a:r>
              <a:rPr lang="de-DE">
                <a:latin typeface="Arial" charset="0"/>
                <a:ea typeface="ＭＳ Ｐゴシック" charset="0"/>
                <a:cs typeface="ＭＳ Ｐゴシック" charset="0"/>
              </a:rPr>
              <a:t>Tel. +49 40 42838 8124</a:t>
            </a:r>
          </a:p>
          <a:p>
            <a:pPr marL="0" indent="0">
              <a:buFontTx/>
              <a:buNone/>
            </a:pPr>
            <a:r>
              <a:rPr lang="de-DE">
                <a:latin typeface="Arial" charset="0"/>
                <a:ea typeface="ＭＳ Ｐゴシック" charset="0"/>
                <a:cs typeface="ＭＳ Ｐゴシック" charset="0"/>
              </a:rPr>
              <a:t>Email: stefan.buehler(at)uni-hamburg.de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Stefan Buehler</a:t>
            </a:r>
            <a:endParaRPr lang="de-DE"/>
          </a:p>
        </p:txBody>
      </p:sp>
      <p:sp>
        <p:nvSpPr>
          <p:cNvPr id="22532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572AAB9-F7BD-6746-BA2D-0D276BDCDC4C}" type="slidenum">
              <a:rPr lang="de-DE" sz="1400"/>
              <a:pPr eaLnBrk="1" hangingPunct="1"/>
              <a:t>2</a:t>
            </a:fld>
            <a:endParaRPr lang="de-DE" sz="1400"/>
          </a:p>
        </p:txBody>
      </p:sp>
      <p:pic>
        <p:nvPicPr>
          <p:cNvPr id="22533" name="Picture 5" descr="s buehler_gros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45" t="28365" r="28738" b="42308"/>
          <a:stretch>
            <a:fillRect/>
          </a:stretch>
        </p:blipFill>
        <p:spPr bwMode="auto">
          <a:xfrm>
            <a:off x="6248400" y="228600"/>
            <a:ext cx="2424113" cy="107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 charset="0"/>
                <a:ea typeface="ＭＳ Ｐゴシック" charset="0"/>
                <a:cs typeface="ＭＳ Ｐゴシック" charset="0"/>
              </a:rPr>
              <a:t>Modus </a:t>
            </a:r>
            <a:r>
              <a:rPr lang="de-DE" dirty="0" err="1" smtClean="0">
                <a:latin typeface="Arial" charset="0"/>
                <a:ea typeface="ＭＳ Ｐゴシック" charset="0"/>
                <a:cs typeface="ＭＳ Ｐゴシック" charset="0"/>
              </a:rPr>
              <a:t>operandi</a:t>
            </a:r>
            <a:endParaRPr lang="de-DE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Mixture of short lecture and a lot of practical exercises, all in the same place and time slot.</a:t>
            </a:r>
          </a:p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Examination: Short project towards the end of the course.</a:t>
            </a: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This course is experimental and meant to be rugged. Don’t expect any polish. Don’t even expect everything to work properly.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Stefan Buehler</a:t>
            </a:r>
            <a:endParaRPr lang="de-DE"/>
          </a:p>
        </p:txBody>
      </p:sp>
      <p:sp>
        <p:nvSpPr>
          <p:cNvPr id="24580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93892AA-3CF1-0D4E-84A5-8D0EB0FB0DFD}" type="slidenum">
              <a:rPr lang="de-DE" sz="1400"/>
              <a:pPr eaLnBrk="1" hangingPunct="1"/>
              <a:t>3</a:t>
            </a:fld>
            <a:endParaRPr lang="de-DE" sz="14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(all?) exercises will somehow involve our own radiative transfer model: ARTS</a:t>
            </a:r>
          </a:p>
          <a:p>
            <a:r>
              <a:rPr lang="en-US" dirty="0" smtClean="0"/>
              <a:t>After the course, you should be able to use ARTS and the tools around it for your </a:t>
            </a:r>
            <a:r>
              <a:rPr lang="en-US" smtClean="0"/>
              <a:t>own projects!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Stefan Buehler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521BEF-0053-A94E-B142-740FCE83DB6E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73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1950" indent="-361950">
              <a:buFont typeface="+mj-lt"/>
              <a:buAutoNum type="arabicPeriod"/>
            </a:pPr>
            <a:r>
              <a:rPr lang="en-US" sz="2400" dirty="0" smtClean="0"/>
              <a:t>Spectroscopy</a:t>
            </a:r>
          </a:p>
          <a:p>
            <a:pPr marL="762000" lvl="2" indent="-361950">
              <a:buFont typeface="+mj-lt"/>
              <a:buAutoNum type="alphaLcParenR"/>
            </a:pPr>
            <a:r>
              <a:rPr lang="en-US" sz="1800" dirty="0" smtClean="0"/>
              <a:t>Rotational spectra</a:t>
            </a:r>
          </a:p>
          <a:p>
            <a:pPr marL="762000" lvl="2" indent="-361950">
              <a:buFont typeface="+mj-lt"/>
              <a:buAutoNum type="alphaLcParenR"/>
            </a:pPr>
            <a:r>
              <a:rPr lang="en-US" sz="1800" dirty="0" smtClean="0"/>
              <a:t>Vibrational spectra</a:t>
            </a:r>
          </a:p>
          <a:p>
            <a:pPr marL="762000" lvl="2" indent="-361950">
              <a:buFont typeface="+mj-lt"/>
              <a:buAutoNum type="alphaLcParenR"/>
            </a:pPr>
            <a:r>
              <a:rPr lang="en-US" sz="1800" dirty="0" smtClean="0"/>
              <a:t>Line shape</a:t>
            </a:r>
          </a:p>
          <a:p>
            <a:pPr marL="361950" indent="-361950">
              <a:buFont typeface="+mj-lt"/>
              <a:buAutoNum type="arabicPeriod"/>
            </a:pPr>
            <a:r>
              <a:rPr lang="en-US" sz="2400" dirty="0" smtClean="0"/>
              <a:t>Radiative transfer</a:t>
            </a:r>
          </a:p>
          <a:p>
            <a:pPr marL="762000" lvl="2" indent="-361950">
              <a:buFont typeface="+mj-lt"/>
              <a:buAutoNum type="alphaLcParenR"/>
            </a:pPr>
            <a:r>
              <a:rPr lang="en-US" sz="1800" dirty="0" smtClean="0"/>
              <a:t>Brightness temperature and radiative transfer</a:t>
            </a:r>
          </a:p>
          <a:p>
            <a:pPr marL="762000" lvl="2" indent="-361950">
              <a:buFont typeface="+mj-lt"/>
              <a:buAutoNum type="alphaLcParenR"/>
            </a:pPr>
            <a:r>
              <a:rPr lang="en-US" sz="1800" dirty="0" err="1" smtClean="0"/>
              <a:t>Jacobians</a:t>
            </a:r>
            <a:r>
              <a:rPr lang="en-US" sz="1800" dirty="0" smtClean="0"/>
              <a:t> and the opacity rule</a:t>
            </a:r>
          </a:p>
          <a:p>
            <a:pPr marL="361950" indent="-361950">
              <a:buFont typeface="+mj-lt"/>
              <a:buAutoNum type="arabicPeriod"/>
            </a:pPr>
            <a:r>
              <a:rPr lang="en-US" sz="2400" dirty="0" smtClean="0"/>
              <a:t>Thermal radiation transports energy</a:t>
            </a:r>
          </a:p>
          <a:p>
            <a:pPr marL="762000" lvl="2" indent="-361950">
              <a:buFont typeface="+mj-lt"/>
              <a:buAutoNum type="alphaLcParenR"/>
            </a:pPr>
            <a:r>
              <a:rPr lang="en-US" sz="1800" dirty="0" smtClean="0"/>
              <a:t>Outgoing longwave radiation</a:t>
            </a:r>
          </a:p>
          <a:p>
            <a:pPr marL="762000" lvl="2" indent="-361950">
              <a:buFont typeface="+mj-lt"/>
              <a:buAutoNum type="alphaLcParenR"/>
            </a:pPr>
            <a:r>
              <a:rPr lang="en-US" sz="1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Heating rates</a:t>
            </a:r>
          </a:p>
          <a:p>
            <a:pPr marL="361950" indent="-361950">
              <a:buFont typeface="+mj-lt"/>
              <a:buAutoNum type="arabicPeriod"/>
            </a:pPr>
            <a:r>
              <a:rPr lang="en-US" sz="2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Radiation field inside a cloud</a:t>
            </a:r>
          </a:p>
          <a:p>
            <a:pPr marL="361950" indent="-361950">
              <a:buFont typeface="+mj-lt"/>
              <a:buAutoNum type="arabicPeriod"/>
            </a:pPr>
            <a:r>
              <a:rPr lang="en-US" sz="2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Diverse datasets and meteorological sensors</a:t>
            </a:r>
          </a:p>
          <a:p>
            <a:pPr marL="361950" indent="-361950">
              <a:buFont typeface="+mj-lt"/>
              <a:buAutoNum type="arabicPeriod"/>
            </a:pPr>
            <a:r>
              <a:rPr lang="en-US" sz="2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Solar shortwave fluxes and heating rates</a:t>
            </a:r>
            <a:endParaRPr lang="en-US" sz="2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Stefan Buehler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0521BEF-0053-A94E-B142-740FCE83DB6E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6858000" y="4495800"/>
            <a:ext cx="0" cy="1524000"/>
          </a:xfrm>
          <a:prstGeom prst="straightConnector1">
            <a:avLst/>
          </a:prstGeom>
          <a:noFill/>
          <a:ln w="25400" cap="flat" cmpd="sng" algn="ctr">
            <a:solidFill>
              <a:schemeClr val="accent2"/>
            </a:solidFill>
            <a:prstDash val="solid"/>
            <a:round/>
            <a:headEnd type="none" w="lg" len="med"/>
            <a:tailEnd type="arrow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7010400" y="4495800"/>
            <a:ext cx="18269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F7F7F"/>
                </a:solidFill>
              </a:rPr>
              <a:t>Increasingly </a:t>
            </a:r>
            <a:br>
              <a:rPr lang="en-US" dirty="0" smtClean="0">
                <a:solidFill>
                  <a:srgbClr val="7F7F7F"/>
                </a:solidFill>
              </a:rPr>
            </a:br>
            <a:r>
              <a:rPr lang="en-US" dirty="0" smtClean="0">
                <a:solidFill>
                  <a:srgbClr val="7F7F7F"/>
                </a:solidFill>
              </a:rPr>
              <a:t>uncertain</a:t>
            </a:r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148423"/>
      </p:ext>
    </p:extLst>
  </p:cSld>
  <p:clrMapOvr>
    <a:masterClrMapping/>
  </p:clrMapOvr>
</p:sld>
</file>

<file path=ppt/theme/theme1.xml><?xml version="1.0" encoding="utf-8"?>
<a:theme xmlns:a="http://schemas.openxmlformats.org/drawingml/2006/main" name="samphys">
  <a:themeElements>
    <a:clrScheme name="samphy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amphy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triangle" w="lg" len="med"/>
          <a:tailEnd type="none" w="med" len="med"/>
        </a:ln>
        <a:effectLst/>
      </a:spPr>
      <a:bodyPr vert="horz" wrap="squar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solidFill>
            <a:schemeClr val="tx1"/>
          </a:solidFill>
          <a:prstDash val="solid"/>
          <a:round/>
          <a:headEnd type="triangle" w="lg" len="med"/>
          <a:tailEnd type="none" w="med" len="med"/>
        </a:ln>
        <a:effectLst/>
      </a:spPr>
      <a:bodyPr vert="horz" wrap="squar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amphy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amphy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amphy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samphys</Template>
  <TotalTime>6306</TotalTime>
  <Words>209</Words>
  <Application>Microsoft Macintosh PowerPoint</Application>
  <PresentationFormat>On-screen Show (4:3)</PresentationFormat>
  <Paragraphs>47</Paragraphs>
  <Slides>5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samphys</vt:lpstr>
      <vt:lpstr>Introduction</vt:lpstr>
      <vt:lpstr>Contact </vt:lpstr>
      <vt:lpstr>Modus operandi</vt:lpstr>
      <vt:lpstr>Main tool</vt:lpstr>
      <vt:lpstr>Roadmap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Stefan Buehler</cp:lastModifiedBy>
  <cp:revision>944</cp:revision>
  <cp:lastPrinted>2012-09-07T13:36:57Z</cp:lastPrinted>
  <dcterms:created xsi:type="dcterms:W3CDTF">2010-09-16T12:31:23Z</dcterms:created>
  <dcterms:modified xsi:type="dcterms:W3CDTF">2016-10-20T07:44:45Z</dcterms:modified>
</cp:coreProperties>
</file>

<file path=docProps/thumbnail.jpeg>
</file>